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81" r:id="rId7"/>
    <p:sldId id="284" r:id="rId8"/>
    <p:sldId id="283" r:id="rId9"/>
    <p:sldId id="282" r:id="rId10"/>
    <p:sldId id="286" r:id="rId11"/>
    <p:sldId id="287" r:id="rId12"/>
    <p:sldId id="285" r:id="rId13"/>
    <p:sldId id="288" r:id="rId14"/>
    <p:sldId id="289" r:id="rId15"/>
    <p:sldId id="266" r:id="rId16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>
        <p:scale>
          <a:sx n="75" d="100"/>
          <a:sy n="75" d="100"/>
        </p:scale>
        <p:origin x="216" y="-18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30/10/2019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Ben oui, facile à dire, simple sur papier…</a:t>
            </a:r>
          </a:p>
          <a:p>
            <a:r>
              <a:rPr lang="fr-CA" dirty="0"/>
              <a:t>Ex : erreurs dans la bibliographie, références pas tout à fait exactes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25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89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humb_up_icon.svg" TargetMode="External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tags" Target="../tags/tag14.xml"/><Relationship Id="rId7" Type="http://schemas.openxmlformats.org/officeDocument/2006/relationships/hyperlink" Target="http://commons.wikimedia.org/wiki/File:Circle-Thumb-Down.png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humb_up_icon.svg" TargetMode="External"/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tags" Target="../tags/tag25.xml"/><Relationship Id="rId7" Type="http://schemas.openxmlformats.org/officeDocument/2006/relationships/hyperlink" Target="http://commons.wikimedia.org/wiki/File:Circle-Thumb-Down.png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72383" y="980729"/>
            <a:ext cx="7008574" cy="3600399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Écrire un article de revue scientifique pour la première fois : le parcours d’une étudiante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22204" y="4725144"/>
            <a:ext cx="7458753" cy="172819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fr-FR" dirty="0"/>
              <a:t>Par Marie-Josée Charrier, étudiante au doctorat en sciences humaines et interdisciplinarité</a:t>
            </a:r>
            <a:br>
              <a:rPr lang="fr-FR" dirty="0"/>
            </a:br>
            <a:endParaRPr lang="fr-FR" dirty="0"/>
          </a:p>
          <a:p>
            <a:pPr rtl="0"/>
            <a:r>
              <a:rPr lang="fr-FR" dirty="0"/>
              <a:t>Atelier </a:t>
            </a:r>
            <a:r>
              <a:rPr lang="fr-FR" i="1" dirty="0"/>
              <a:t>Publications et droits d’auteur</a:t>
            </a:r>
            <a:r>
              <a:rPr lang="fr-FR" dirty="0"/>
              <a:t>,</a:t>
            </a:r>
          </a:p>
          <a:p>
            <a:pPr rtl="0"/>
            <a:r>
              <a:rPr lang="fr-FR" dirty="0"/>
              <a:t>Présenté par le CIRISH, Université Laurentienne</a:t>
            </a:r>
          </a:p>
          <a:p>
            <a:pPr rtl="0"/>
            <a:r>
              <a:rPr lang="fr-FR" dirty="0"/>
              <a:t>mercredi 30 octobre 2019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EAB90-2660-434E-B7BB-1289605E96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La diffusion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E6D4DB-D7CB-4CEB-8BE2-628CDBECCF1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Indexation dans les banques de données</a:t>
            </a:r>
          </a:p>
          <a:p>
            <a:r>
              <a:rPr lang="fr-CA" dirty="0"/>
              <a:t>Les communautés de recherche (</a:t>
            </a:r>
            <a:r>
              <a:rPr lang="fr-CA" dirty="0" err="1"/>
              <a:t>ResearchGate</a:t>
            </a:r>
            <a:r>
              <a:rPr lang="fr-CA" dirty="0"/>
              <a:t>, Academia…)</a:t>
            </a:r>
          </a:p>
          <a:p>
            <a:r>
              <a:rPr lang="fr-CA" dirty="0"/>
              <a:t>L’Open Edition</a:t>
            </a:r>
          </a:p>
          <a:p>
            <a:r>
              <a:rPr lang="fr-CA" dirty="0"/>
              <a:t>Site web personnel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73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699-FBDE-483C-BB09-9A452B5C38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En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3B2B6-653A-406D-B903-BB8E3432F56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Prenez le temps d’évaluer le projet </a:t>
            </a:r>
          </a:p>
          <a:p>
            <a:r>
              <a:rPr lang="fr-CA" dirty="0"/>
              <a:t>Restez maître de votre production</a:t>
            </a:r>
          </a:p>
          <a:p>
            <a:r>
              <a:rPr lang="fr-CA" dirty="0"/>
              <a:t>Qualité vs quantité</a:t>
            </a:r>
          </a:p>
          <a:p>
            <a:r>
              <a:rPr lang="fr-CA" dirty="0"/>
              <a:t>Processus qui peut être agréable</a:t>
            </a:r>
          </a:p>
          <a:p>
            <a:r>
              <a:rPr lang="fr-CA" dirty="0"/>
              <a:t>En cas de doute, consultez un ou une bibliothécaire</a:t>
            </a:r>
          </a:p>
        </p:txBody>
      </p:sp>
    </p:spTree>
    <p:extLst>
      <p:ext uri="{BB962C8B-B14F-4D97-AF65-F5344CB8AC3E}">
        <p14:creationId xmlns:p14="http://schemas.microsoft.com/office/powerpoint/2010/main" val="21752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 sz="5400" dirty="0"/>
              <a:t>Merci! </a:t>
            </a:r>
          </a:p>
          <a:p>
            <a:pPr rtl="0"/>
            <a:endParaRPr lang="fr-FR" sz="5400" dirty="0"/>
          </a:p>
          <a:p>
            <a:pPr rtl="0"/>
            <a:r>
              <a:rPr lang="fr-FR" sz="5400" dirty="0"/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r>
              <a:rPr lang="fr-FR" dirty="0"/>
              <a:t>Plan de la présentation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rtlCol="0" anchor="ctr"/>
          <a:lstStyle/>
          <a:p>
            <a:pPr rtl="0"/>
            <a:endParaRPr lang="fr-FR" dirty="0"/>
          </a:p>
          <a:p>
            <a:pPr rtl="0"/>
            <a:r>
              <a:rPr lang="fr-FR" dirty="0"/>
              <a:t>Publier oui, mais où et comment? </a:t>
            </a:r>
          </a:p>
          <a:p>
            <a:pPr rtl="0"/>
            <a:r>
              <a:rPr lang="fr-FR" dirty="0"/>
              <a:t>Publier en collaboration</a:t>
            </a:r>
          </a:p>
          <a:p>
            <a:pPr rtl="0"/>
            <a:r>
              <a:rPr lang="fr-FR" dirty="0"/>
              <a:t>Publier seule</a:t>
            </a:r>
          </a:p>
          <a:p>
            <a:pPr rtl="0"/>
            <a:r>
              <a:rPr lang="fr-FR" dirty="0"/>
              <a:t>La rédaction</a:t>
            </a:r>
          </a:p>
          <a:p>
            <a:pPr rtl="0"/>
            <a:r>
              <a:rPr lang="fr-FR" dirty="0"/>
              <a:t>La diffusion</a:t>
            </a:r>
          </a:p>
          <a:p>
            <a:pPr rtl="0"/>
            <a:r>
              <a:rPr lang="fr-FR" dirty="0"/>
              <a:t>Conclusion</a:t>
            </a:r>
          </a:p>
          <a:p>
            <a:pPr marL="0" indent="0" rtl="0">
              <a:lnSpc>
                <a:spcPct val="30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663D4-355E-4879-9155-738BA8ADC7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Par où commencer?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25C37-102B-4E8B-99F6-D35EBABDFE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Écrire sa thèse sous format d’articles</a:t>
            </a:r>
          </a:p>
          <a:p>
            <a:r>
              <a:rPr lang="fr-CA" dirty="0"/>
              <a:t>Prenez une pause… mais pas trop longue!</a:t>
            </a:r>
          </a:p>
          <a:p>
            <a:r>
              <a:rPr lang="fr-CA" dirty="0"/>
              <a:t>Pensez aux revues que vous avez consultées lors de votre recension des écrits</a:t>
            </a:r>
          </a:p>
          <a:p>
            <a:r>
              <a:rPr lang="fr-CA" dirty="0"/>
              <a:t>Participez à des colloques, à toutes les occasions qui s’offrent à vous de présenter votre recherche, même si elle n’est qu’en chantier</a:t>
            </a:r>
          </a:p>
        </p:txBody>
      </p:sp>
    </p:spTree>
    <p:extLst>
      <p:ext uri="{BB962C8B-B14F-4D97-AF65-F5344CB8AC3E}">
        <p14:creationId xmlns:p14="http://schemas.microsoft.com/office/powerpoint/2010/main" val="9879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4E6F5-329B-4247-8B45-BFCD859CDF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Publier en collaboration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79D609-9B5A-40BB-91DD-BC6677455432}"/>
              </a:ext>
            </a:extLst>
          </p:cNvPr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FR" dirty="0"/>
              <a:t>Ça va me simplifier la vie!</a:t>
            </a:r>
          </a:p>
          <a:p>
            <a:r>
              <a:rPr lang="fr-FR" dirty="0"/>
              <a:t>Je vais avoir de l’aide</a:t>
            </a:r>
          </a:p>
          <a:p>
            <a:r>
              <a:rPr lang="fr-FR" dirty="0"/>
              <a:t>Je vais avoir un cadre et un échéancier</a:t>
            </a:r>
          </a:p>
          <a:p>
            <a:r>
              <a:rPr lang="fr-FR" dirty="0"/>
              <a:t>Je vais publier sans en prendre toute la responsabilité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CD2544A-DE01-4CEC-B58A-808C1CAD89F5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/>
          <a:p>
            <a:endParaRPr lang="fr-CA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9B175BB-BD0F-4776-B297-A7B4199100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09154" y="2062237"/>
            <a:ext cx="3749526" cy="37495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3214EE-F396-465C-9C23-AA77DA5E89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24661" y="5924947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hlinkClick r:id="rId8" tooltip="http://commons.wikimedia.org/wiki/File:Thumb_up_icon.svg"/>
              </a:rPr>
              <a:t>Cette photo</a:t>
            </a:r>
            <a:r>
              <a:rPr lang="fr-CA" sz="900" dirty="0"/>
              <a:t> par Auteur inconnu est soumise à la licence </a:t>
            </a:r>
            <a:r>
              <a:rPr lang="fr-CA" sz="900" dirty="0">
                <a:hlinkClick r:id="rId9" tooltip="https://creativecommons.org/licenses/by-sa/3.0/"/>
              </a:rPr>
              <a:t>CC BY-SA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23053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4E6F5-329B-4247-8B45-BFCD859CDF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Publier en collaboration […] suite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44779A1-FD46-41ED-B7AB-4792E7B3FC4D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01924" y="2147664"/>
            <a:ext cx="3168351" cy="3168351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79D609-9B5A-40BB-91DD-BC6677455432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r>
              <a:rPr lang="fr-CA" dirty="0"/>
              <a:t>Qui fait quoi?</a:t>
            </a:r>
          </a:p>
          <a:p>
            <a:r>
              <a:rPr lang="fr-CA" dirty="0"/>
              <a:t>Euh… pardon, mais, mon nom, il est où?</a:t>
            </a:r>
          </a:p>
          <a:p>
            <a:r>
              <a:rPr lang="fr-CA" dirty="0"/>
              <a:t>L’ordre des auteurs, les règles… Quelles règles?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51104F-5EB2-4376-98D6-FC72F76F443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31583" y="5805264"/>
            <a:ext cx="3893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hlinkClick r:id="rId7" tooltip="http://commons.wikimedia.org/wiki/File:Circle-Thumb-Down.png"/>
              </a:rPr>
              <a:t>Cette photo</a:t>
            </a:r>
            <a:r>
              <a:rPr lang="fr-CA" sz="900" dirty="0"/>
              <a:t> par Auteur inconnu est soumise à la licence </a:t>
            </a:r>
            <a:r>
              <a:rPr lang="fr-CA" sz="900" dirty="0">
                <a:hlinkClick r:id="rId8" tooltip="https://creativecommons.org/licenses/by-sa/3.0/"/>
              </a:rPr>
              <a:t>CC BY-SA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3622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7E5CC-3737-48D2-93E6-726367F191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Publier en collaboration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40FF4C-C16D-4471-A8E3-F2A0B9E3140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Discutez de votre rôle </a:t>
            </a:r>
          </a:p>
          <a:p>
            <a:r>
              <a:rPr lang="fr-CA" dirty="0"/>
              <a:t>Soyez impliqué dans le processus du début jusqu’à la fin</a:t>
            </a:r>
          </a:p>
          <a:p>
            <a:r>
              <a:rPr lang="fr-CA" dirty="0"/>
              <a:t>Si vous sentez que ça va nulle part… </a:t>
            </a:r>
          </a:p>
          <a:p>
            <a:pPr lvl="1"/>
            <a:r>
              <a:rPr lang="fr-CA" dirty="0"/>
              <a:t>On veut vous mettre deuxième auteure pour avoir plus de chance d’être accepté</a:t>
            </a:r>
          </a:p>
          <a:p>
            <a:pPr lvl="1"/>
            <a:r>
              <a:rPr lang="fr-CA" dirty="0"/>
              <a:t>On vous donne un projet d’article en disant : voici ce que je veux, il faudrait que…</a:t>
            </a:r>
          </a:p>
          <a:p>
            <a:pPr lvl="1"/>
            <a:r>
              <a:rPr lang="fr-CA" dirty="0"/>
              <a:t>Vous ne vous sentez pas à l’aise, pas écouté, tout semble flou</a:t>
            </a:r>
          </a:p>
          <a:p>
            <a:r>
              <a:rPr lang="fr-CA" dirty="0"/>
              <a:t>… sauvez-vous!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29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4E6F5-329B-4247-8B45-BFCD859CDF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Publier seule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79D609-9B5A-40BB-91DD-BC6677455432}"/>
              </a:ext>
            </a:extLst>
          </p:cNvPr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FR" dirty="0"/>
              <a:t>Ouais, je vais être premier et même, la seule auteure!</a:t>
            </a:r>
          </a:p>
          <a:p>
            <a:r>
              <a:rPr lang="fr-FR" dirty="0"/>
              <a:t>Permet de faire le processus du début à la fin</a:t>
            </a:r>
          </a:p>
          <a:p>
            <a:r>
              <a:rPr lang="fr-FR" dirty="0"/>
              <a:t>Perfectionner des habiletés de rédaction et de synthèse</a:t>
            </a:r>
          </a:p>
          <a:p>
            <a:r>
              <a:rPr lang="fr-FR" dirty="0"/>
              <a:t>Avoir une posture éditoriale</a:t>
            </a: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CD2544A-DE01-4CEC-B58A-808C1CAD89F5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9B175BB-BD0F-4776-B297-A7B4199100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24806" y="2058210"/>
            <a:ext cx="3749526" cy="37495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3214EE-F396-465C-9C23-AA77DA5E89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18369" y="6008184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hlinkClick r:id="rId8" tooltip="http://commons.wikimedia.org/wiki/File:Thumb_up_icon.svg"/>
              </a:rPr>
              <a:t>Cette photo</a:t>
            </a:r>
            <a:r>
              <a:rPr lang="fr-CA" sz="900" dirty="0"/>
              <a:t> par Auteur inconnu est soumise à la licence </a:t>
            </a:r>
            <a:r>
              <a:rPr lang="fr-CA" sz="900" dirty="0">
                <a:hlinkClick r:id="rId9" tooltip="https://creativecommons.org/licenses/by-sa/3.0/"/>
              </a:rPr>
              <a:t>CC BY-SA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8881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4E6F5-329B-4247-8B45-BFCD859CDF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Publier seule […] suite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44779A1-FD46-41ED-B7AB-4792E7B3FC4D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29916" y="2360466"/>
            <a:ext cx="3096344" cy="3096344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79D609-9B5A-40BB-91DD-BC6677455432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Ah misère! Je ne vois que des montagnes!</a:t>
            </a:r>
          </a:p>
          <a:p>
            <a:r>
              <a:rPr lang="fr-CA" dirty="0"/>
              <a:t>Manque de confiance = angoisse = un bien beau projet, mais zéro résultat!</a:t>
            </a:r>
          </a:p>
          <a:p>
            <a:r>
              <a:rPr lang="fr-CA" dirty="0"/>
              <a:t>Et les autres… les règles… Quelles règles?</a:t>
            </a:r>
          </a:p>
          <a:p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51104F-5EB2-4376-98D6-FC72F76F443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31582" y="5912933"/>
            <a:ext cx="3893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hlinkClick r:id="rId7" tooltip="http://commons.wikimedia.org/wiki/File:Circle-Thumb-Down.png"/>
              </a:rPr>
              <a:t>Cette photo</a:t>
            </a:r>
            <a:r>
              <a:rPr lang="fr-CA" sz="900" dirty="0"/>
              <a:t> par Auteur inconnu est soumise à la licence </a:t>
            </a:r>
            <a:r>
              <a:rPr lang="fr-CA" sz="900" dirty="0">
                <a:hlinkClick r:id="rId8" tooltip="https://creativecommons.org/licenses/by-sa/3.0/"/>
              </a:rPr>
              <a:t>CC BY-SA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20661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375B2-2D93-472E-A84A-8C140BBB18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La rédaction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010694-0A71-4C5C-B861-3597813AB5C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Accompagnement dans l’écriture (comité de lecture, directeur de thèse, collègues…)</a:t>
            </a:r>
          </a:p>
          <a:p>
            <a:r>
              <a:rPr lang="fr-CA" dirty="0"/>
              <a:t>L’article n’est pas nécessairement un condensé de thèse</a:t>
            </a:r>
          </a:p>
          <a:p>
            <a:r>
              <a:rPr lang="fr-CA" dirty="0"/>
              <a:t>Attention de ne pas trop couper!</a:t>
            </a:r>
          </a:p>
          <a:p>
            <a:r>
              <a:rPr lang="fr-CA" dirty="0"/>
              <a:t>Choisissez un angle pour éviter d’avoir l’impression de ne couper que des virgules</a:t>
            </a:r>
          </a:p>
          <a:p>
            <a:r>
              <a:rPr lang="fr-CA" dirty="0"/>
              <a:t>Pensez à ce qui vous a marqué dans </a:t>
            </a:r>
            <a:r>
              <a:rPr lang="fr-CA"/>
              <a:t>votre thèse</a:t>
            </a:r>
            <a:endParaRPr lang="fr-CA" dirty="0"/>
          </a:p>
          <a:p>
            <a:r>
              <a:rPr lang="fr-CA" dirty="0"/>
              <a:t>Soyez bon joueur : remerciez les personnes qui vous ont aidé et les membres de votre comité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05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rayonnages de bibliothèque bleue (grand écran)</Template>
  <TotalTime>0</TotalTime>
  <Words>468</Words>
  <Application>Microsoft Office PowerPoint</Application>
  <PresentationFormat>Personnalisé</PresentationFormat>
  <Paragraphs>79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Livres 16:9</vt:lpstr>
      <vt:lpstr>Écrire un article de revue scientifique pour la première fois : le parcours d’une étudiante</vt:lpstr>
      <vt:lpstr>Plan de la présentation</vt:lpstr>
      <vt:lpstr>Par où commencer?</vt:lpstr>
      <vt:lpstr>Publier en collaboration</vt:lpstr>
      <vt:lpstr>Publier en collaboration […] suite</vt:lpstr>
      <vt:lpstr>Publier en collaboration</vt:lpstr>
      <vt:lpstr>Publier seule</vt:lpstr>
      <vt:lpstr>Publier seule […] suite</vt:lpstr>
      <vt:lpstr>La rédaction</vt:lpstr>
      <vt:lpstr>La diffusion</vt:lpstr>
      <vt:lpstr>En 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2019-10-29T13:43:16Z</dcterms:created>
  <dcterms:modified xsi:type="dcterms:W3CDTF">2019-10-30T15:39:40Z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